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Lustria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ustri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언리얼을 경험해 본적이 있었는데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언리얼은 TSubclassOf라는 기능을 사용해 </a:t>
            </a:r>
            <a:r>
              <a:rPr lang="ko-KR">
                <a:solidFill>
                  <a:schemeClr val="dk1"/>
                </a:solidFill>
              </a:rPr>
              <a:t>클래스를 데이터처럼 </a:t>
            </a:r>
            <a:r>
              <a:rPr lang="ko-KR"/>
              <a:t>주고 받는 기능이 있더라.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기능이 편했던 것이 이벤트 발생시 여러 기능을 수행해야할 때,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기능을 데이터처럼 추가하고 삭제할 수 있으니, 추가와 수정이 용이한 점이 있었다.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그래서 유니티에서도 가능하지 않을까라는 생각해 시도해봤던 것이 scriptableObject의 활용이었다.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데이터처럼 사용할 수 있는 클래스</a:t>
            </a:r>
            <a:endParaRPr/>
          </a:p>
        </p:txBody>
      </p:sp>
      <p:sp>
        <p:nvSpPr>
          <p:cNvPr id="307" name="Google Shape;3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e6d6fab1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7e6d6fab12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e6d6fab1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7e6d6fab12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e6d6fab1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7e6d6fab1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일일히 CompareTag를 사용할 필요가 없다.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layer에 EnemyWeapon등의 이름을 정확하게 명시해주면 헷갈릴 일도 없다.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단점은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충돌 필터링이 필요한 모든 오브젝트에 layer 설정을 해주어야한다는 조금 수고러운 단점이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e6d6fab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7e6d6fab1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e6d6fab1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Scriptable Object를 활용하는 건 Json,Csv와 같이 데이터 주도 개발을 하기 위해서 인데요.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주도개발을 하게되면 좋은것 중 대표적인 것이 데이터 수정시 추가적인 빌드작업 없이 적용이 가능하다는 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 많은 데이터를 추가하더라도 코드의 수정, 빌드작업없이 가능하게 되어 빠른개발을 할 수 있게 만들어줍니다.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그래서 우리조에서는 Scriptable Object를 다음과 같이 분류하여 활용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하나는 아이템에 대한 데이터 부분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그리고 나머지 두 부분은 기능적인 부분을 데이터화 시켰다는 점입니다.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7e6d6fab1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파노라마 그림">
  <p:cSld name="캡션 있는 파노라마 그림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2" name="Google Shape;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캡션">
  <p:cSld name="제목 및 캡션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인용문">
  <p:cSld name="캡션 있는 인용문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lang="ko-KR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lang="ko-KR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명함">
  <p:cSld name="명함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열">
  <p:cSld name="3열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4" name="Google Shape;104;p15"/>
          <p:cNvSpPr txBox="1"/>
          <p:nvPr>
            <p:ph idx="3" type="body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5" name="Google Shape;105;p15"/>
          <p:cNvSpPr txBox="1"/>
          <p:nvPr>
            <p:ph idx="4" type="body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6" name="Google Shape;106;p15"/>
          <p:cNvSpPr txBox="1"/>
          <p:nvPr>
            <p:ph idx="5" type="body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15"/>
          <p:cNvSpPr txBox="1"/>
          <p:nvPr>
            <p:ph idx="6" type="body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림 열 3개">
  <p:cSld name="그림 열 3개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3" name="Google Shape;11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4" name="Google Shape;11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7" name="Google Shape;117;p16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18" name="Google Shape;118;p16"/>
          <p:cNvSpPr txBox="1"/>
          <p:nvPr>
            <p:ph idx="3" type="body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9" name="Google Shape;119;p16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0" name="Google Shape;120;p16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1" name="Google Shape;121;p16"/>
          <p:cNvSpPr txBox="1"/>
          <p:nvPr>
            <p:ph idx="6" type="body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16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16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4" name="Google Shape;124;p16"/>
          <p:cNvSpPr txBox="1"/>
          <p:nvPr>
            <p:ph idx="9" type="body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5" name="Google Shape;125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4" name="Google Shape;6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식물, 스크린샷, 밤, 야외이(가) 표시된 사진&#10;&#10;자동 생성된 설명" id="144" name="Google Shape;144;p19"/>
          <p:cNvPicPr preferRelativeResize="0"/>
          <p:nvPr/>
        </p:nvPicPr>
        <p:blipFill rotWithShape="1">
          <a:blip r:embed="rId3">
            <a:alphaModFix amt="50000"/>
          </a:blip>
          <a:srcRect b="0" l="0" r="0"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B04 “死조”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9"/>
          <p:cNvSpPr txBox="1"/>
          <p:nvPr>
            <p:ph idx="1" type="subTitle"/>
          </p:nvPr>
        </p:nvSpPr>
        <p:spPr>
          <a:xfrm>
            <a:off x="1524000" y="4526273"/>
            <a:ext cx="9144000" cy="10983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이경현 , 노동균 , 김강현 , 박민혁 , 김민석</a:t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4563" y="1226199"/>
            <a:ext cx="2495807" cy="269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구현 - 주요 기능</a:t>
            </a:r>
            <a:endParaRPr/>
          </a:p>
        </p:txBody>
      </p:sp>
      <p:sp>
        <p:nvSpPr>
          <p:cNvPr id="310" name="Google Shape;310;p28"/>
          <p:cNvSpPr txBox="1"/>
          <p:nvPr>
            <p:ph idx="1" type="body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lang="ko-KR"/>
              <a:t>Scriptable Object</a:t>
            </a:r>
            <a:endParaRPr/>
          </a:p>
        </p:txBody>
      </p:sp>
      <p:sp>
        <p:nvSpPr>
          <p:cNvPr id="311" name="Google Shape;311;p28"/>
          <p:cNvSpPr txBox="1"/>
          <p:nvPr>
            <p:ph idx="1" type="body"/>
          </p:nvPr>
        </p:nvSpPr>
        <p:spPr>
          <a:xfrm>
            <a:off x="7275875" y="2482525"/>
            <a:ext cx="3644400" cy="2937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충돌에서 생길 수 있는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기능을 Scriptable Object화 하여 제작해 보았다.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통해서 충돌 발생 시  기</a:t>
            </a:r>
            <a:r>
              <a:rPr lang="ko-KR"/>
              <a:t>능</a:t>
            </a:r>
            <a:r>
              <a:rPr lang="ko-KR"/>
              <a:t>을 </a:t>
            </a:r>
            <a:r>
              <a:rPr lang="ko-KR"/>
              <a:t>컴포넌트</a:t>
            </a:r>
            <a:r>
              <a:rPr lang="ko-KR"/>
              <a:t> </a:t>
            </a:r>
            <a:r>
              <a:rPr lang="ko-KR"/>
              <a:t>추가 없이  선택하여 추가할 수  확장성에 매우 용이하다</a:t>
            </a:r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38" y="2482513"/>
            <a:ext cx="336232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663" y="4621413"/>
            <a:ext cx="44100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구현 - 주요 기능</a:t>
            </a:r>
            <a:endParaRPr/>
          </a:p>
        </p:txBody>
      </p:sp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lang="ko-KR"/>
              <a:t>Scriptable Object / 구현방법</a:t>
            </a:r>
            <a:endParaRPr/>
          </a:p>
        </p:txBody>
      </p:sp>
      <p:sp>
        <p:nvSpPr>
          <p:cNvPr id="320" name="Google Shape;320;p29"/>
          <p:cNvSpPr txBox="1"/>
          <p:nvPr>
            <p:ph idx="1" type="body"/>
          </p:nvPr>
        </p:nvSpPr>
        <p:spPr>
          <a:xfrm>
            <a:off x="7569650" y="2482525"/>
            <a:ext cx="3644400" cy="3402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다음과 같은 추상클래스를 통해 자식들은 충돌 시 원하는 기능을 자유롭게 추가할 수 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Collisionable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커스텀 컴포넌트를 사용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사용자는 자유롭게 기능을 추가/삭제할 수 있음</a:t>
            </a:r>
            <a:endParaRPr/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413" y="2482513"/>
            <a:ext cx="59531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088" y="4570763"/>
            <a:ext cx="44100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구현 - 주요 기능</a:t>
            </a:r>
            <a:endParaRPr/>
          </a:p>
        </p:txBody>
      </p:sp>
      <p:sp>
        <p:nvSpPr>
          <p:cNvPr id="328" name="Google Shape;328;p30"/>
          <p:cNvSpPr txBox="1"/>
          <p:nvPr>
            <p:ph idx="1" type="body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lang="ko-KR"/>
              <a:t>제한사항</a:t>
            </a:r>
            <a:endParaRPr/>
          </a:p>
        </p:txBody>
      </p:sp>
      <p:sp>
        <p:nvSpPr>
          <p:cNvPr id="329" name="Google Shape;329;p30"/>
          <p:cNvSpPr txBox="1"/>
          <p:nvPr>
            <p:ph idx="1" type="body"/>
          </p:nvPr>
        </p:nvSpPr>
        <p:spPr>
          <a:xfrm>
            <a:off x="7569650" y="2482525"/>
            <a:ext cx="3644400" cy="2937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단점도 존재하는데 다음과 같이 코루틴을 사용할 수가 없다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따라서 코루틴을 사용하려면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GameObject 내의 다른 컴포넌트에게 위임받아 사용해야한다.</a:t>
            </a:r>
            <a:endParaRPr/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900" y="2609788"/>
            <a:ext cx="25146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463" y="4264525"/>
            <a:ext cx="43338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5713" y="2704888"/>
            <a:ext cx="570547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1"/>
          <p:cNvGrpSpPr/>
          <p:nvPr/>
        </p:nvGrpSpPr>
        <p:grpSpPr>
          <a:xfrm>
            <a:off x="317415" y="1606322"/>
            <a:ext cx="5417364" cy="3973486"/>
            <a:chOff x="106460" y="1580049"/>
            <a:chExt cx="5417364" cy="3973486"/>
          </a:xfrm>
        </p:grpSpPr>
        <p:pic>
          <p:nvPicPr>
            <p:cNvPr id="338" name="Google Shape;338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460" y="1580050"/>
              <a:ext cx="1614670" cy="265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65126" y="1580050"/>
              <a:ext cx="1674690" cy="265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83812" y="1580049"/>
              <a:ext cx="1640012" cy="2659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31"/>
            <p:cNvSpPr txBox="1"/>
            <p:nvPr/>
          </p:nvSpPr>
          <p:spPr>
            <a:xfrm>
              <a:off x="675668" y="4239850"/>
              <a:ext cx="3938292" cy="1313685"/>
            </a:xfrm>
            <a:prstGeom prst="rect">
              <a:avLst/>
            </a:prstGeom>
            <a:noFill/>
            <a:ln>
              <a:noFill/>
            </a:ln>
            <a:effectLst>
              <a:outerShdw blurRad="25400">
                <a:srgbClr val="000000">
                  <a:alpha val="4588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버튼 UI 클릭 시 활성화</a:t>
              </a:r>
              <a:endParaRPr/>
            </a:p>
          </p:txBody>
        </p:sp>
      </p:grpSp>
      <p:sp>
        <p:nvSpPr>
          <p:cNvPr id="342" name="Google Shape;342;p3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씬 소개 – StartScene, SelectScene, LoadingScene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31"/>
          <p:cNvGrpSpPr/>
          <p:nvPr/>
        </p:nvGrpSpPr>
        <p:grpSpPr>
          <a:xfrm>
            <a:off x="6441541" y="1548457"/>
            <a:ext cx="5535681" cy="5088737"/>
            <a:chOff x="6457222" y="1631551"/>
            <a:chExt cx="5535681" cy="5088737"/>
          </a:xfrm>
        </p:grpSpPr>
        <p:pic>
          <p:nvPicPr>
            <p:cNvPr id="344" name="Google Shape;344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57222" y="1631551"/>
              <a:ext cx="2710370" cy="37509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31"/>
            <p:cNvSpPr txBox="1"/>
            <p:nvPr/>
          </p:nvSpPr>
          <p:spPr>
            <a:xfrm>
              <a:off x="7001397" y="5406603"/>
              <a:ext cx="3938292" cy="1313685"/>
            </a:xfrm>
            <a:prstGeom prst="rect">
              <a:avLst/>
            </a:prstGeom>
            <a:noFill/>
            <a:ln>
              <a:noFill/>
            </a:ln>
            <a:effectLst>
              <a:outerShdw blurRad="25400">
                <a:srgbClr val="000000">
                  <a:alpha val="4588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스테이지 별 비석 클릭 활성화 및 </a:t>
              </a:r>
              <a:endPara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클리어 시 비 활성화</a:t>
              </a:r>
              <a:endParaRPr/>
            </a:p>
          </p:txBody>
        </p:sp>
        <p:pic>
          <p:nvPicPr>
            <p:cNvPr id="346" name="Google Shape;346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282533" y="1631731"/>
              <a:ext cx="2710370" cy="3750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31"/>
            <p:cNvSpPr/>
            <p:nvPr/>
          </p:nvSpPr>
          <p:spPr>
            <a:xfrm>
              <a:off x="10483759" y="4559643"/>
              <a:ext cx="686749" cy="717600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  <p:grpSp>
        <p:nvGrpSpPr>
          <p:cNvPr id="348" name="Google Shape;348;p31"/>
          <p:cNvGrpSpPr/>
          <p:nvPr/>
        </p:nvGrpSpPr>
        <p:grpSpPr>
          <a:xfrm>
            <a:off x="3412886" y="2969540"/>
            <a:ext cx="3991738" cy="3906850"/>
            <a:chOff x="2922356" y="2943267"/>
            <a:chExt cx="3991738" cy="3906850"/>
          </a:xfrm>
        </p:grpSpPr>
        <p:pic>
          <p:nvPicPr>
            <p:cNvPr id="349" name="Google Shape;349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836151" y="2943267"/>
              <a:ext cx="1836057" cy="3035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31"/>
            <p:cNvSpPr txBox="1"/>
            <p:nvPr/>
          </p:nvSpPr>
          <p:spPr>
            <a:xfrm>
              <a:off x="2922356" y="5879667"/>
              <a:ext cx="3991738" cy="970450"/>
            </a:xfrm>
            <a:prstGeom prst="rect">
              <a:avLst/>
            </a:prstGeom>
            <a:noFill/>
            <a:ln>
              <a:noFill/>
            </a:ln>
            <a:effectLst>
              <a:outerShdw blurRad="25400">
                <a:srgbClr val="000000">
                  <a:alpha val="4588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로딩 50% 부터 차오르게 구현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씬 소개 – StageScene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스테이지 –Stage Scene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7789" y="1952702"/>
            <a:ext cx="2562583" cy="441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느낀점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4"/>
          <p:cNvSpPr txBox="1"/>
          <p:nvPr>
            <p:ph idx="1" type="body"/>
          </p:nvPr>
        </p:nvSpPr>
        <p:spPr>
          <a:xfrm>
            <a:off x="638464" y="1785556"/>
            <a:ext cx="11433687" cy="46028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박민혁 : 사용하는 데에는 쉬웠지만 디버깅 하는 데에는 어려웠다.</a:t>
            </a:r>
            <a:endParaRPr/>
          </a:p>
          <a:p>
            <a:pPr indent="-217100" lvl="0" marL="342900" rtl="0" algn="l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김강현 : 코드를 깔끔하게 쓰는 것이 어려웠다.</a:t>
            </a:r>
            <a:endParaRPr/>
          </a:p>
          <a:p>
            <a:pPr indent="-217100" lvl="0" marL="342900" rtl="0" algn="l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김민석 : ScriptableObject? 라는 것이 생소해서 사용법을 이해하기 힘들었고 코드 해석이 어려웠다.</a:t>
            </a:r>
            <a:endParaRPr/>
          </a:p>
          <a:p>
            <a:pPr indent="-217100" lvl="0" marL="342900" rtl="0" algn="l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노동균 : CPU간 호환되는 기능이 서로 차이가 있어서 버그를 해결하는 것이 힘들었다.</a:t>
            </a:r>
            <a:endParaRPr/>
          </a:p>
          <a:p>
            <a:pPr indent="-217100" lvl="0" marL="342900" rtl="0" algn="l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이경현 : 협업할 때 공통된 부분을 작업하다가 겹치는 곳에서 수정하는 것이 힘들었다. (Conflict Error)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>
            <p:ph type="title"/>
          </p:nvPr>
        </p:nvSpPr>
        <p:spPr>
          <a:xfrm>
            <a:off x="838200" y="365125"/>
            <a:ext cx="3719052" cy="13255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ko-KR"/>
              <a:t>보완할 점</a:t>
            </a:r>
            <a:endParaRPr/>
          </a:p>
        </p:txBody>
      </p:sp>
      <p:sp>
        <p:nvSpPr>
          <p:cNvPr id="373" name="Google Shape;373;p35"/>
          <p:cNvSpPr txBox="1"/>
          <p:nvPr>
            <p:ph idx="1" type="body"/>
          </p:nvPr>
        </p:nvSpPr>
        <p:spPr>
          <a:xfrm>
            <a:off x="380999" y="1690687"/>
            <a:ext cx="5257801" cy="4351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lang="ko-KR"/>
              <a:t>폴더 규칙(리소스 정리)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ko-KR"/>
              <a:t>Github 사용 규칙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ko-KR"/>
              <a:t>분업과정 세분화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ko-KR"/>
              <a:t>필요한 Manager를 처음부터 세분화 하여 구현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17100" lvl="0" marL="342900" rtl="0" algn="l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35"/>
          <p:cNvSpPr txBox="1"/>
          <p:nvPr/>
        </p:nvSpPr>
        <p:spPr>
          <a:xfrm>
            <a:off x="7243916" y="365124"/>
            <a:ext cx="371905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ustria"/>
              <a:buNone/>
            </a:pPr>
            <a:r>
              <a:rPr lang="ko-KR" sz="4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좋았던 점</a:t>
            </a:r>
            <a:endParaRPr/>
          </a:p>
        </p:txBody>
      </p:sp>
      <p:sp>
        <p:nvSpPr>
          <p:cNvPr id="375" name="Google Shape;375;p35"/>
          <p:cNvSpPr txBox="1"/>
          <p:nvPr/>
        </p:nvSpPr>
        <p:spPr>
          <a:xfrm>
            <a:off x="5851423" y="1690687"/>
            <a:ext cx="6109519" cy="37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좋은 와이어 프레임</a:t>
            </a:r>
            <a:endParaRPr sz="2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잦은 소통</a:t>
            </a:r>
            <a:endParaRPr sz="2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분업의 세분화로 인해 충돌 최소화</a:t>
            </a:r>
            <a:endParaRPr sz="2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팀원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게임 기획</a:t>
            </a:r>
            <a:endParaRPr/>
          </a:p>
        </p:txBody>
      </p:sp>
      <p:grpSp>
        <p:nvGrpSpPr>
          <p:cNvPr id="153" name="Google Shape;153;p20"/>
          <p:cNvGrpSpPr/>
          <p:nvPr/>
        </p:nvGrpSpPr>
        <p:grpSpPr>
          <a:xfrm>
            <a:off x="1808325" y="1765042"/>
            <a:ext cx="7720022" cy="3965277"/>
            <a:chOff x="365287" y="364866"/>
            <a:chExt cx="7720022" cy="3965277"/>
          </a:xfrm>
        </p:grpSpPr>
        <p:sp>
          <p:nvSpPr>
            <p:cNvPr id="154" name="Google Shape;154;p20"/>
            <p:cNvSpPr/>
            <p:nvPr/>
          </p:nvSpPr>
          <p:spPr>
            <a:xfrm>
              <a:off x="5492745" y="364866"/>
              <a:ext cx="2559723" cy="1535833"/>
            </a:xfrm>
            <a:prstGeom prst="roundRect">
              <a:avLst>
                <a:gd fmla="val 10000" name="adj"/>
              </a:avLst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 txBox="1"/>
            <p:nvPr/>
          </p:nvSpPr>
          <p:spPr>
            <a:xfrm>
              <a:off x="5537728" y="409849"/>
              <a:ext cx="2469757" cy="1445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컨셉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 rot="-1229186">
              <a:off x="3472196" y="1413024"/>
              <a:ext cx="1396329" cy="634811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 txBox="1"/>
            <p:nvPr/>
          </p:nvSpPr>
          <p:spPr>
            <a:xfrm rot="9570814">
              <a:off x="3478218" y="1573312"/>
              <a:ext cx="1205886" cy="38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Lustria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365287" y="1542467"/>
              <a:ext cx="2559723" cy="1535833"/>
            </a:xfrm>
            <a:prstGeom prst="roundRect">
              <a:avLst>
                <a:gd fmla="val 10000" name="adj"/>
              </a:avLst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 txBox="1"/>
            <p:nvPr/>
          </p:nvSpPr>
          <p:spPr>
            <a:xfrm>
              <a:off x="410270" y="1587450"/>
              <a:ext cx="2469757" cy="1445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벽돌 깨기</a:t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 rot="818162">
              <a:off x="3555165" y="2628363"/>
              <a:ext cx="1418282" cy="634811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 txBox="1"/>
            <p:nvPr/>
          </p:nvSpPr>
          <p:spPr>
            <a:xfrm rot="818162">
              <a:off x="3557849" y="2732876"/>
              <a:ext cx="1227839" cy="38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Lustria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5525586" y="2794310"/>
              <a:ext cx="2559723" cy="1535833"/>
            </a:xfrm>
            <a:prstGeom prst="roundRect">
              <a:avLst>
                <a:gd fmla="val 10000" name="adj"/>
              </a:avLst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5570569" y="2839293"/>
              <a:ext cx="2469757" cy="1445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기능 구현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와이어 프레임</a:t>
            </a:r>
            <a:endParaRPr/>
          </a:p>
        </p:txBody>
      </p:sp>
      <p:grpSp>
        <p:nvGrpSpPr>
          <p:cNvPr id="169" name="Google Shape;169;p21"/>
          <p:cNvGrpSpPr/>
          <p:nvPr/>
        </p:nvGrpSpPr>
        <p:grpSpPr>
          <a:xfrm>
            <a:off x="1123950" y="3017814"/>
            <a:ext cx="2419350" cy="1325563"/>
            <a:chOff x="1433424" y="1271602"/>
            <a:chExt cx="2762398" cy="1657439"/>
          </a:xfrm>
        </p:grpSpPr>
        <p:sp>
          <p:nvSpPr>
            <p:cNvPr id="170" name="Google Shape;170;p21"/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fmla="val 10000" name="adj"/>
              </a:avLst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171" name="Google Shape;171;p21"/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메인 씬</a:t>
              </a: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>
            <a:off x="4448175" y="3017814"/>
            <a:ext cx="2419350" cy="1325563"/>
            <a:chOff x="1433424" y="1271602"/>
            <a:chExt cx="2762398" cy="1657439"/>
          </a:xfrm>
        </p:grpSpPr>
        <p:sp>
          <p:nvSpPr>
            <p:cNvPr id="173" name="Google Shape;173;p21"/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fmla="val 10000" name="adj"/>
              </a:avLst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174" name="Google Shape;174;p21"/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레벨 선택 씬</a:t>
              </a:r>
              <a:endParaRPr/>
            </a:p>
          </p:txBody>
        </p:sp>
      </p:grpSp>
      <p:grpSp>
        <p:nvGrpSpPr>
          <p:cNvPr id="175" name="Google Shape;175;p21"/>
          <p:cNvGrpSpPr/>
          <p:nvPr/>
        </p:nvGrpSpPr>
        <p:grpSpPr>
          <a:xfrm>
            <a:off x="8699052" y="2978990"/>
            <a:ext cx="2419350" cy="1325563"/>
            <a:chOff x="1433424" y="1271602"/>
            <a:chExt cx="2762398" cy="1657439"/>
          </a:xfrm>
        </p:grpSpPr>
        <p:sp>
          <p:nvSpPr>
            <p:cNvPr id="176" name="Google Shape;176;p21"/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fmla="val 10000" name="adj"/>
              </a:avLst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177" name="Google Shape;177;p21"/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게임 플레이 씬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1"/>
          <p:cNvSpPr/>
          <p:nvPr/>
        </p:nvSpPr>
        <p:spPr>
          <a:xfrm>
            <a:off x="3714750" y="3360759"/>
            <a:ext cx="585788" cy="65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5875">
            <a:solidFill>
              <a:srgbClr val="4F1D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7311456" y="3290490"/>
            <a:ext cx="1016795" cy="657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5875">
            <a:solidFill>
              <a:srgbClr val="4F1D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80" name="Google Shape;180;p21"/>
          <p:cNvSpPr/>
          <p:nvPr/>
        </p:nvSpPr>
        <p:spPr>
          <a:xfrm flipH="1">
            <a:off x="6554218" y="1451792"/>
            <a:ext cx="2334317" cy="2100263"/>
          </a:xfrm>
          <a:custGeom>
            <a:rect b="b" l="l" r="r" t="t"/>
            <a:pathLst>
              <a:path extrusionOk="0" h="120000" w="120000">
                <a:moveTo>
                  <a:pt x="6748" y="60000"/>
                </a:moveTo>
                <a:lnTo>
                  <a:pt x="6748" y="60000"/>
                </a:lnTo>
                <a:cubicBezTo>
                  <a:pt x="6748" y="34247"/>
                  <a:pt x="25695" y="12296"/>
                  <a:pt x="51481" y="8176"/>
                </a:cubicBezTo>
                <a:cubicBezTo>
                  <a:pt x="77267" y="4056"/>
                  <a:pt x="102276" y="18984"/>
                  <a:pt x="110526" y="43419"/>
                </a:cubicBezTo>
                <a:lnTo>
                  <a:pt x="116728" y="43419"/>
                </a:lnTo>
                <a:lnTo>
                  <a:pt x="106504" y="60000"/>
                </a:lnTo>
                <a:lnTo>
                  <a:pt x="89736" y="43419"/>
                </a:lnTo>
                <a:lnTo>
                  <a:pt x="95659" y="43419"/>
                </a:lnTo>
                <a:lnTo>
                  <a:pt x="95659" y="43419"/>
                </a:lnTo>
                <a:cubicBezTo>
                  <a:pt x="87487" y="27784"/>
                  <a:pt x="68972" y="19522"/>
                  <a:pt x="50975" y="23479"/>
                </a:cubicBezTo>
                <a:cubicBezTo>
                  <a:pt x="32978" y="27436"/>
                  <a:pt x="20244" y="42569"/>
                  <a:pt x="20244" y="60000"/>
                </a:cubicBezTo>
                <a:close/>
              </a:path>
            </a:pathLst>
          </a:custGeom>
          <a:solidFill>
            <a:schemeClr val="lt1"/>
          </a:solidFill>
          <a:ln cap="rnd" cmpd="sng" w="15875">
            <a:solidFill>
              <a:srgbClr val="4F1D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grpSp>
        <p:nvGrpSpPr>
          <p:cNvPr id="181" name="Google Shape;181;p21"/>
          <p:cNvGrpSpPr/>
          <p:nvPr/>
        </p:nvGrpSpPr>
        <p:grpSpPr>
          <a:xfrm>
            <a:off x="7162714" y="4967052"/>
            <a:ext cx="1314278" cy="1160929"/>
            <a:chOff x="1433424" y="1271602"/>
            <a:chExt cx="2762398" cy="1657439"/>
          </a:xfrm>
        </p:grpSpPr>
        <p:sp>
          <p:nvSpPr>
            <p:cNvPr id="182" name="Google Shape;182;p21"/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fmla="val 10000" name="adj"/>
              </a:avLst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183" name="Google Shape;183;p21"/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로딩 씬</a:t>
              </a:r>
              <a:endParaRPr/>
            </a:p>
          </p:txBody>
        </p:sp>
      </p:grpSp>
      <p:cxnSp>
        <p:nvCxnSpPr>
          <p:cNvPr id="184" name="Google Shape;184;p21"/>
          <p:cNvCxnSpPr>
            <a:stCxn id="183" idx="0"/>
          </p:cNvCxnSpPr>
          <p:nvPr/>
        </p:nvCxnSpPr>
        <p:spPr>
          <a:xfrm rot="10800000">
            <a:off x="7819853" y="3828955"/>
            <a:ext cx="0" cy="117210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역할 분담</a:t>
            </a:r>
            <a:endParaRPr/>
          </a:p>
        </p:txBody>
      </p:sp>
      <p:grpSp>
        <p:nvGrpSpPr>
          <p:cNvPr id="190" name="Google Shape;190;p22"/>
          <p:cNvGrpSpPr/>
          <p:nvPr/>
        </p:nvGrpSpPr>
        <p:grpSpPr>
          <a:xfrm>
            <a:off x="1100442" y="1734071"/>
            <a:ext cx="9981589" cy="4055020"/>
            <a:chOff x="186042" y="2108"/>
            <a:chExt cx="9981589" cy="4055020"/>
          </a:xfrm>
        </p:grpSpPr>
        <p:sp>
          <p:nvSpPr>
            <p:cNvPr id="191" name="Google Shape;191;p22"/>
            <p:cNvSpPr/>
            <p:nvPr/>
          </p:nvSpPr>
          <p:spPr>
            <a:xfrm>
              <a:off x="186042" y="2108"/>
              <a:ext cx="3119246" cy="1871548"/>
            </a:xfrm>
            <a:prstGeom prst="rect">
              <a:avLst/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 txBox="1"/>
            <p:nvPr/>
          </p:nvSpPr>
          <p:spPr>
            <a:xfrm>
              <a:off x="186042" y="2108"/>
              <a:ext cx="3119246" cy="1871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Arial"/>
                <a:buNone/>
              </a:pPr>
              <a:r>
                <a:rPr b="1"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 경 현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게임 플레이 화면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기본 게임 플레이 구성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3617214" y="2108"/>
              <a:ext cx="3119246" cy="1871548"/>
            </a:xfrm>
            <a:prstGeom prst="rect">
              <a:avLst/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 txBox="1"/>
            <p:nvPr/>
          </p:nvSpPr>
          <p:spPr>
            <a:xfrm>
              <a:off x="3617214" y="2108"/>
              <a:ext cx="3119246" cy="1871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Arial"/>
                <a:buNone/>
              </a:pPr>
              <a:r>
                <a:rPr b="1"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노 동 균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ScriptableObject설계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시스템 설계</a:t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7048385" y="2108"/>
              <a:ext cx="3119246" cy="1871548"/>
            </a:xfrm>
            <a:prstGeom prst="rect">
              <a:avLst/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 txBox="1"/>
            <p:nvPr/>
          </p:nvSpPr>
          <p:spPr>
            <a:xfrm>
              <a:off x="7048385" y="2108"/>
              <a:ext cx="3119246" cy="1871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Arial"/>
                <a:buNone/>
              </a:pPr>
              <a:r>
                <a:rPr b="1"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김 강 현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레벨 선택 씬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레벨 선택 UI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1901628" y="2185580"/>
              <a:ext cx="3119246" cy="1871548"/>
            </a:xfrm>
            <a:prstGeom prst="rect">
              <a:avLst/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 txBox="1"/>
            <p:nvPr/>
          </p:nvSpPr>
          <p:spPr>
            <a:xfrm>
              <a:off x="1901628" y="2185580"/>
              <a:ext cx="3119246" cy="1871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Arial"/>
                <a:buNone/>
              </a:pPr>
              <a:r>
                <a:rPr b="1"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박 민 혁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게임 아이템 구현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게임 레벨 디자인</a:t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5332799" y="2185580"/>
              <a:ext cx="3119246" cy="1871548"/>
            </a:xfrm>
            <a:prstGeom prst="rect">
              <a:avLst/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 txBox="1"/>
            <p:nvPr/>
          </p:nvSpPr>
          <p:spPr>
            <a:xfrm>
              <a:off x="5332799" y="2185580"/>
              <a:ext cx="3119246" cy="1871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Arial"/>
                <a:buNone/>
              </a:pPr>
              <a:r>
                <a:rPr b="1"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김 민 석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시작 화면 씬 UI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로딩 씬 UI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컨셉 - 리소스 작업</a:t>
            </a:r>
            <a:endParaRPr/>
          </a:p>
        </p:txBody>
      </p:sp>
      <p:pic>
        <p:nvPicPr>
          <p:cNvPr descr="스크린샷, 텍스트, 멀티미디어 소프트웨어, 소프트웨어이(가) 표시된 사진&#10;&#10;자동 생성된 설명" id="206" name="Google Shape;2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6064" y="1850008"/>
            <a:ext cx="3862672" cy="4428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3"/>
          <p:cNvGrpSpPr/>
          <p:nvPr/>
        </p:nvGrpSpPr>
        <p:grpSpPr>
          <a:xfrm>
            <a:off x="838200" y="5056194"/>
            <a:ext cx="5361032" cy="1222368"/>
            <a:chOff x="838200" y="5056194"/>
            <a:chExt cx="5361032" cy="1222368"/>
          </a:xfrm>
        </p:grpSpPr>
        <p:pic>
          <p:nvPicPr>
            <p:cNvPr descr="픽셀, 스크린샷, 디자인이(가) 표시된 사진&#10;&#10;자동 생성된 설명" id="208" name="Google Shape;208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72087" y="5715653"/>
              <a:ext cx="927145" cy="5629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9" name="Google Shape;209;p23"/>
            <p:cNvGrpSpPr/>
            <p:nvPr/>
          </p:nvGrpSpPr>
          <p:grpSpPr>
            <a:xfrm>
              <a:off x="838200" y="5056194"/>
              <a:ext cx="4234538" cy="940863"/>
              <a:chOff x="838200" y="5056194"/>
              <a:chExt cx="4234538" cy="940863"/>
            </a:xfrm>
          </p:grpSpPr>
          <p:sp>
            <p:nvSpPr>
              <p:cNvPr id="210" name="Google Shape;210;p23"/>
              <p:cNvSpPr/>
              <p:nvPr/>
            </p:nvSpPr>
            <p:spPr>
              <a:xfrm>
                <a:off x="838200" y="5056194"/>
                <a:ext cx="2128838" cy="729127"/>
              </a:xfrm>
              <a:prstGeom prst="rect">
                <a:avLst/>
              </a:prstGeom>
              <a:solidFill>
                <a:schemeClr val="dk1"/>
              </a:solidFill>
              <a:ln cap="rnd" cmpd="sng" w="15875">
                <a:solidFill>
                  <a:srgbClr val="4F1D0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플레이어 = 사신</a:t>
                </a:r>
                <a:endParaRPr/>
              </a:p>
            </p:txBody>
          </p:sp>
          <p:cxnSp>
            <p:nvCxnSpPr>
              <p:cNvPr id="211" name="Google Shape;211;p23"/>
              <p:cNvCxnSpPr>
                <a:stCxn id="210" idx="3"/>
              </p:cNvCxnSpPr>
              <p:nvPr/>
            </p:nvCxnSpPr>
            <p:spPr>
              <a:xfrm>
                <a:off x="2967038" y="5420758"/>
                <a:ext cx="2105700" cy="5763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212" name="Google Shape;212;p23"/>
          <p:cNvGrpSpPr/>
          <p:nvPr/>
        </p:nvGrpSpPr>
        <p:grpSpPr>
          <a:xfrm>
            <a:off x="5072878" y="4409148"/>
            <a:ext cx="5386672" cy="1350304"/>
            <a:chOff x="5072877" y="4409148"/>
            <a:chExt cx="5386672" cy="1350304"/>
          </a:xfrm>
        </p:grpSpPr>
        <p:pic>
          <p:nvPicPr>
            <p:cNvPr descr="스크린샷, 픽셀이(가) 표시된 사진&#10;&#10;자동 생성된 설명" id="213" name="Google Shape;213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-5400000">
              <a:off x="5384031" y="4745041"/>
              <a:ext cx="703257" cy="13255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4" name="Google Shape;214;p23"/>
            <p:cNvGrpSpPr/>
            <p:nvPr/>
          </p:nvGrpSpPr>
          <p:grpSpPr>
            <a:xfrm>
              <a:off x="6700849" y="4409148"/>
              <a:ext cx="3758700" cy="935016"/>
              <a:chOff x="6700849" y="4409148"/>
              <a:chExt cx="3758700" cy="935016"/>
            </a:xfrm>
          </p:grpSpPr>
          <p:sp>
            <p:nvSpPr>
              <p:cNvPr id="215" name="Google Shape;215;p23"/>
              <p:cNvSpPr/>
              <p:nvPr/>
            </p:nvSpPr>
            <p:spPr>
              <a:xfrm>
                <a:off x="8935549" y="4409148"/>
                <a:ext cx="1524000" cy="775633"/>
              </a:xfrm>
              <a:prstGeom prst="rect">
                <a:avLst/>
              </a:prstGeom>
              <a:solidFill>
                <a:schemeClr val="dk1"/>
              </a:solidFill>
              <a:ln cap="rnd" cmpd="sng" w="15875">
                <a:solidFill>
                  <a:srgbClr val="4F1D0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패들 = 낫</a:t>
                </a:r>
                <a:endParaRPr/>
              </a:p>
            </p:txBody>
          </p:sp>
          <p:cxnSp>
            <p:nvCxnSpPr>
              <p:cNvPr id="216" name="Google Shape;216;p23"/>
              <p:cNvCxnSpPr>
                <a:stCxn id="215" idx="1"/>
              </p:cNvCxnSpPr>
              <p:nvPr/>
            </p:nvCxnSpPr>
            <p:spPr>
              <a:xfrm flipH="1">
                <a:off x="6700849" y="4796965"/>
                <a:ext cx="2234700" cy="547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217" name="Google Shape;217;p23"/>
          <p:cNvGrpSpPr/>
          <p:nvPr/>
        </p:nvGrpSpPr>
        <p:grpSpPr>
          <a:xfrm>
            <a:off x="4029773" y="2563905"/>
            <a:ext cx="6857302" cy="1219200"/>
            <a:chOff x="4029773" y="2563905"/>
            <a:chExt cx="6857302" cy="1219200"/>
          </a:xfrm>
        </p:grpSpPr>
        <p:sp>
          <p:nvSpPr>
            <p:cNvPr id="218" name="Google Shape;218;p23"/>
            <p:cNvSpPr/>
            <p:nvPr/>
          </p:nvSpPr>
          <p:spPr>
            <a:xfrm>
              <a:off x="4029773" y="2563905"/>
              <a:ext cx="3768963" cy="1219200"/>
            </a:xfrm>
            <a:prstGeom prst="rect">
              <a:avLst/>
            </a:prstGeom>
            <a:solidFill>
              <a:schemeClr val="accent1"/>
            </a:solidFill>
            <a:ln cap="rnd" cmpd="sng" w="15875">
              <a:solidFill>
                <a:srgbClr val="4F1D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몬스터</a:t>
              </a:r>
              <a:endParaRPr/>
            </a:p>
          </p:txBody>
        </p:sp>
        <p:cxnSp>
          <p:nvCxnSpPr>
            <p:cNvPr id="219" name="Google Shape;219;p23"/>
            <p:cNvCxnSpPr/>
            <p:nvPr/>
          </p:nvCxnSpPr>
          <p:spPr>
            <a:xfrm flipH="1">
              <a:off x="7916257" y="2943346"/>
              <a:ext cx="1170593" cy="213144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0" name="Google Shape;220;p23"/>
            <p:cNvSpPr/>
            <p:nvPr/>
          </p:nvSpPr>
          <p:spPr>
            <a:xfrm>
              <a:off x="9086850" y="2567909"/>
              <a:ext cx="1800225" cy="775633"/>
            </a:xfrm>
            <a:prstGeom prst="rect">
              <a:avLst/>
            </a:prstGeom>
            <a:solidFill>
              <a:schemeClr val="dk1"/>
            </a:solidFill>
            <a:ln cap="rnd" cmpd="sng" w="15875">
              <a:solidFill>
                <a:srgbClr val="4F1D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벽돌 = 몬스터</a:t>
              </a:r>
              <a:endParaRPr/>
            </a:p>
          </p:txBody>
        </p:sp>
      </p:grpSp>
      <p:sp>
        <p:nvSpPr>
          <p:cNvPr id="221" name="Google Shape;221;p23"/>
          <p:cNvSpPr/>
          <p:nvPr/>
        </p:nvSpPr>
        <p:spPr>
          <a:xfrm>
            <a:off x="5579503" y="4414471"/>
            <a:ext cx="334751" cy="259323"/>
          </a:xfrm>
          <a:prstGeom prst="ellipse">
            <a:avLst/>
          </a:prstGeom>
          <a:solidFill>
            <a:schemeClr val="dk1"/>
          </a:solidFill>
          <a:ln cap="rnd" cmpd="sng" w="15875">
            <a:solidFill>
              <a:srgbClr val="4F1D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grpSp>
        <p:nvGrpSpPr>
          <p:cNvPr id="222" name="Google Shape;222;p23"/>
          <p:cNvGrpSpPr/>
          <p:nvPr/>
        </p:nvGrpSpPr>
        <p:grpSpPr>
          <a:xfrm>
            <a:off x="1396165" y="3499469"/>
            <a:ext cx="4697752" cy="1261171"/>
            <a:chOff x="6600181" y="539318"/>
            <a:chExt cx="4697752" cy="1261171"/>
          </a:xfrm>
        </p:grpSpPr>
        <p:sp>
          <p:nvSpPr>
            <p:cNvPr id="223" name="Google Shape;223;p23"/>
            <p:cNvSpPr/>
            <p:nvPr/>
          </p:nvSpPr>
          <p:spPr>
            <a:xfrm>
              <a:off x="6600181" y="539318"/>
              <a:ext cx="1837485" cy="729127"/>
            </a:xfrm>
            <a:prstGeom prst="rect">
              <a:avLst/>
            </a:prstGeom>
            <a:solidFill>
              <a:schemeClr val="dk1"/>
            </a:solidFill>
            <a:ln cap="rnd" cmpd="sng" w="15875">
              <a:solidFill>
                <a:srgbClr val="4F1D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공 = 칼날 검기</a:t>
              </a:r>
              <a:endParaRPr/>
            </a:p>
          </p:txBody>
        </p:sp>
        <p:pic>
          <p:nvPicPr>
            <p:cNvPr id="224" name="Google Shape;224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35880" y="1247962"/>
              <a:ext cx="562053" cy="5525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5" name="Google Shape;225;p23"/>
            <p:cNvCxnSpPr>
              <a:stCxn id="223" idx="3"/>
            </p:cNvCxnSpPr>
            <p:nvPr/>
          </p:nvCxnSpPr>
          <p:spPr>
            <a:xfrm>
              <a:off x="8437666" y="903882"/>
              <a:ext cx="2298300" cy="5427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컨셉 - 변천사</a:t>
            </a:r>
            <a:endParaRPr/>
          </a:p>
        </p:txBody>
      </p:sp>
      <p:grpSp>
        <p:nvGrpSpPr>
          <p:cNvPr id="231" name="Google Shape;231;p24"/>
          <p:cNvGrpSpPr/>
          <p:nvPr/>
        </p:nvGrpSpPr>
        <p:grpSpPr>
          <a:xfrm>
            <a:off x="3062299" y="2061986"/>
            <a:ext cx="6111910" cy="3557587"/>
            <a:chOff x="114300" y="1398156"/>
            <a:chExt cx="6111910" cy="3557587"/>
          </a:xfrm>
        </p:grpSpPr>
        <p:sp>
          <p:nvSpPr>
            <p:cNvPr id="232" name="Google Shape;232;p24"/>
            <p:cNvSpPr/>
            <p:nvPr/>
          </p:nvSpPr>
          <p:spPr>
            <a:xfrm>
              <a:off x="114300" y="1398156"/>
              <a:ext cx="6111910" cy="3557587"/>
            </a:xfrm>
            <a:prstGeom prst="rect">
              <a:avLst/>
            </a:prstGeom>
            <a:solidFill>
              <a:schemeClr val="dk1"/>
            </a:solidFill>
            <a:ln cap="rnd" cmpd="sng" w="15875">
              <a:solidFill>
                <a:srgbClr val="4F1D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grpSp>
          <p:nvGrpSpPr>
            <p:cNvPr id="233" name="Google Shape;233;p24"/>
            <p:cNvGrpSpPr/>
            <p:nvPr/>
          </p:nvGrpSpPr>
          <p:grpSpPr>
            <a:xfrm>
              <a:off x="387799" y="1510696"/>
              <a:ext cx="5686532" cy="3141273"/>
              <a:chOff x="344937" y="1324959"/>
              <a:chExt cx="5686532" cy="3141273"/>
            </a:xfrm>
          </p:grpSpPr>
          <p:grpSp>
            <p:nvGrpSpPr>
              <p:cNvPr id="234" name="Google Shape;234;p24"/>
              <p:cNvGrpSpPr/>
              <p:nvPr/>
            </p:nvGrpSpPr>
            <p:grpSpPr>
              <a:xfrm>
                <a:off x="344937" y="2252928"/>
                <a:ext cx="1457324" cy="1011260"/>
                <a:chOff x="1433424" y="1271602"/>
                <a:chExt cx="2762398" cy="1657439"/>
              </a:xfrm>
            </p:grpSpPr>
            <p:sp>
              <p:nvSpPr>
                <p:cNvPr id="235" name="Google Shape;235;p24"/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080808"/>
                </a:solidFill>
                <a:ln cap="rnd" cmpd="sng" w="158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Lustria"/>
                    <a:ea typeface="Lustria"/>
                    <a:cs typeface="Lustria"/>
                    <a:sym typeface="Lustria"/>
                  </a:endParaRPr>
                </a:p>
              </p:txBody>
            </p:sp>
            <p:sp>
              <p:nvSpPr>
                <p:cNvPr id="236" name="Google Shape;236;p24"/>
                <p:cNvSpPr txBox="1"/>
                <p:nvPr/>
              </p:nvSpPr>
              <p:spPr>
                <a:xfrm>
                  <a:off x="1481969" y="1320147"/>
                  <a:ext cx="2665308" cy="15603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76200" lIns="76200" spcFirstLastPara="1" rIns="76200" wrap="square" tIns="762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</a:pPr>
                  <a:r>
                    <a:rPr lang="ko-KR" sz="2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메인 씬</a:t>
                  </a:r>
                  <a:endParaRPr/>
                </a:p>
              </p:txBody>
            </p:sp>
          </p:grpSp>
          <p:grpSp>
            <p:nvGrpSpPr>
              <p:cNvPr id="237" name="Google Shape;237;p24"/>
              <p:cNvGrpSpPr/>
              <p:nvPr/>
            </p:nvGrpSpPr>
            <p:grpSpPr>
              <a:xfrm>
                <a:off x="2416561" y="2266171"/>
                <a:ext cx="1457324" cy="1011260"/>
                <a:chOff x="1433424" y="1271602"/>
                <a:chExt cx="2762398" cy="1657439"/>
              </a:xfrm>
            </p:grpSpPr>
            <p:sp>
              <p:nvSpPr>
                <p:cNvPr id="238" name="Google Shape;238;p24"/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080808"/>
                </a:solidFill>
                <a:ln cap="rnd" cmpd="sng" w="158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Lustria"/>
                    <a:ea typeface="Lustria"/>
                    <a:cs typeface="Lustria"/>
                    <a:sym typeface="Lustria"/>
                  </a:endParaRPr>
                </a:p>
              </p:txBody>
            </p:sp>
            <p:sp>
              <p:nvSpPr>
                <p:cNvPr id="239" name="Google Shape;239;p24"/>
                <p:cNvSpPr txBox="1"/>
                <p:nvPr/>
              </p:nvSpPr>
              <p:spPr>
                <a:xfrm>
                  <a:off x="1481969" y="1320147"/>
                  <a:ext cx="2665308" cy="15603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76200" lIns="76200" spcFirstLastPara="1" rIns="76200" wrap="square" tIns="762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</a:pPr>
                  <a:r>
                    <a:rPr lang="ko-KR" sz="2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레벨 선택 씬</a:t>
                  </a:r>
                  <a:endParaRPr/>
                </a:p>
              </p:txBody>
            </p:sp>
          </p:grpSp>
          <p:grpSp>
            <p:nvGrpSpPr>
              <p:cNvPr id="240" name="Google Shape;240;p24"/>
              <p:cNvGrpSpPr/>
              <p:nvPr/>
            </p:nvGrpSpPr>
            <p:grpSpPr>
              <a:xfrm>
                <a:off x="4488185" y="2250813"/>
                <a:ext cx="1543284" cy="1011260"/>
                <a:chOff x="1433424" y="1271602"/>
                <a:chExt cx="2925337" cy="1657439"/>
              </a:xfrm>
            </p:grpSpPr>
            <p:sp>
              <p:nvSpPr>
                <p:cNvPr id="241" name="Google Shape;241;p24"/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080808"/>
                </a:solidFill>
                <a:ln cap="rnd" cmpd="sng" w="158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Lustria"/>
                    <a:ea typeface="Lustria"/>
                    <a:cs typeface="Lustria"/>
                    <a:sym typeface="Lustria"/>
                  </a:endParaRPr>
                </a:p>
              </p:txBody>
            </p:sp>
            <p:sp>
              <p:nvSpPr>
                <p:cNvPr id="242" name="Google Shape;242;p24"/>
                <p:cNvSpPr txBox="1"/>
                <p:nvPr/>
              </p:nvSpPr>
              <p:spPr>
                <a:xfrm>
                  <a:off x="1481968" y="1345319"/>
                  <a:ext cx="2876793" cy="15351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76200" lIns="76200" spcFirstLastPara="1" rIns="76200" wrap="square" tIns="762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</a:pPr>
                  <a:r>
                    <a:rPr lang="ko-KR" sz="2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게임 플레이 씬</a:t>
                  </a:r>
                  <a:endParaRPr sz="2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3" name="Google Shape;243;p24"/>
              <p:cNvSpPr/>
              <p:nvPr/>
            </p:nvSpPr>
            <p:spPr>
              <a:xfrm>
                <a:off x="1981515" y="2542759"/>
                <a:ext cx="352856" cy="501391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 cap="rnd" cmpd="sng" w="15875">
                <a:solidFill>
                  <a:srgbClr val="4F1D0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endParaRPr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3966501" y="2521105"/>
                <a:ext cx="435724" cy="523045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 cap="rnd" cmpd="sng" w="15875">
                <a:solidFill>
                  <a:srgbClr val="4F1D0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endParaRPr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 flipH="1">
                <a:off x="3289753" y="1324959"/>
                <a:ext cx="1406103" cy="1602271"/>
              </a:xfrm>
              <a:custGeom>
                <a:rect b="b" l="l" r="r" t="t"/>
                <a:pathLst>
                  <a:path extrusionOk="0" h="120000" w="120000">
                    <a:moveTo>
                      <a:pt x="7500" y="60000"/>
                    </a:moveTo>
                    <a:lnTo>
                      <a:pt x="7500" y="60000"/>
                    </a:lnTo>
                    <a:cubicBezTo>
                      <a:pt x="7500" y="33047"/>
                      <a:pt x="27234" y="10317"/>
                      <a:pt x="53520" y="6990"/>
                    </a:cubicBezTo>
                    <a:cubicBezTo>
                      <a:pt x="79807" y="3664"/>
                      <a:pt x="104412" y="20784"/>
                      <a:pt x="110901" y="46915"/>
                    </a:cubicBezTo>
                    <a:lnTo>
                      <a:pt x="118208" y="46915"/>
                    </a:lnTo>
                    <a:lnTo>
                      <a:pt x="105000" y="60000"/>
                    </a:lnTo>
                    <a:lnTo>
                      <a:pt x="88208" y="46915"/>
                    </a:lnTo>
                    <a:lnTo>
                      <a:pt x="95464" y="46915"/>
                    </a:lnTo>
                    <a:lnTo>
                      <a:pt x="95464" y="46915"/>
                    </a:lnTo>
                    <a:cubicBezTo>
                      <a:pt x="89507" y="28311"/>
                      <a:pt x="71896" y="17054"/>
                      <a:pt x="53821" y="20296"/>
                    </a:cubicBezTo>
                    <a:cubicBezTo>
                      <a:pt x="35745" y="23537"/>
                      <a:pt x="22500" y="40328"/>
                      <a:pt x="22500" y="6000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15875">
                <a:solidFill>
                  <a:srgbClr val="4F1D0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endParaRPr>
              </a:p>
            </p:txBody>
          </p:sp>
          <p:grpSp>
            <p:nvGrpSpPr>
              <p:cNvPr id="246" name="Google Shape;246;p24"/>
              <p:cNvGrpSpPr/>
              <p:nvPr/>
            </p:nvGrpSpPr>
            <p:grpSpPr>
              <a:xfrm>
                <a:off x="3580076" y="3580570"/>
                <a:ext cx="1115780" cy="885662"/>
                <a:chOff x="1433424" y="1271602"/>
                <a:chExt cx="2762398" cy="1657439"/>
              </a:xfrm>
            </p:grpSpPr>
            <p:sp>
              <p:nvSpPr>
                <p:cNvPr id="247" name="Google Shape;247;p24"/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080808"/>
                </a:solidFill>
                <a:ln cap="rnd" cmpd="sng" w="158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Lustria"/>
                    <a:ea typeface="Lustria"/>
                    <a:cs typeface="Lustria"/>
                    <a:sym typeface="Lustria"/>
                  </a:endParaRPr>
                </a:p>
              </p:txBody>
            </p:sp>
            <p:sp>
              <p:nvSpPr>
                <p:cNvPr id="248" name="Google Shape;248;p24"/>
                <p:cNvSpPr txBox="1"/>
                <p:nvPr/>
              </p:nvSpPr>
              <p:spPr>
                <a:xfrm>
                  <a:off x="1481969" y="1320147"/>
                  <a:ext cx="2665308" cy="15603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76200" lIns="76200" spcFirstLastPara="1" rIns="76200" wrap="square" tIns="762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</a:pPr>
                  <a:r>
                    <a:rPr lang="ko-KR" sz="2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로딩 씬</a:t>
                  </a:r>
                  <a:endParaRPr/>
                </a:p>
              </p:txBody>
            </p:sp>
          </p:grpSp>
          <p:cxnSp>
            <p:nvCxnSpPr>
              <p:cNvPr id="249" name="Google Shape;249;p24"/>
              <p:cNvCxnSpPr>
                <a:stCxn id="248" idx="0"/>
              </p:cNvCxnSpPr>
              <p:nvPr/>
            </p:nvCxnSpPr>
            <p:spPr>
              <a:xfrm rot="10800000">
                <a:off x="4137966" y="2956710"/>
                <a:ext cx="0" cy="649800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250" name="Google Shape;250;p24"/>
          <p:cNvGrpSpPr/>
          <p:nvPr/>
        </p:nvGrpSpPr>
        <p:grpSpPr>
          <a:xfrm>
            <a:off x="1865131" y="1690834"/>
            <a:ext cx="8541900" cy="4405800"/>
            <a:chOff x="2139568" y="2047703"/>
            <a:chExt cx="8541900" cy="4405800"/>
          </a:xfrm>
        </p:grpSpPr>
        <p:sp>
          <p:nvSpPr>
            <p:cNvPr id="251" name="Google Shape;251;p24"/>
            <p:cNvSpPr/>
            <p:nvPr/>
          </p:nvSpPr>
          <p:spPr>
            <a:xfrm>
              <a:off x="2139568" y="2047703"/>
              <a:ext cx="8541900" cy="4405800"/>
            </a:xfrm>
            <a:prstGeom prst="rect">
              <a:avLst/>
            </a:prstGeom>
            <a:solidFill>
              <a:schemeClr val="dk1"/>
            </a:solidFill>
            <a:ln cap="rnd" cmpd="sng" w="15875">
              <a:solidFill>
                <a:srgbClr val="4F1D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grpSp>
          <p:nvGrpSpPr>
            <p:cNvPr id="252" name="Google Shape;252;p24"/>
            <p:cNvGrpSpPr/>
            <p:nvPr/>
          </p:nvGrpSpPr>
          <p:grpSpPr>
            <a:xfrm>
              <a:off x="2215636" y="4012678"/>
              <a:ext cx="1298604" cy="705100"/>
              <a:chOff x="1433424" y="1271602"/>
              <a:chExt cx="2762400" cy="1657500"/>
            </a:xfrm>
          </p:grpSpPr>
          <p:sp>
            <p:nvSpPr>
              <p:cNvPr id="253" name="Google Shape;253;p24"/>
              <p:cNvSpPr/>
              <p:nvPr/>
            </p:nvSpPr>
            <p:spPr>
              <a:xfrm>
                <a:off x="1433424" y="1271602"/>
                <a:ext cx="2762400" cy="1657500"/>
              </a:xfrm>
              <a:prstGeom prst="roundRect">
                <a:avLst>
                  <a:gd fmla="val 10000" name="adj"/>
                </a:avLst>
              </a:prstGeom>
              <a:solidFill>
                <a:srgbClr val="080808"/>
              </a:solidFill>
              <a:ln cap="rnd" cmpd="sng" w="158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endParaRPr>
              </a:p>
            </p:txBody>
          </p:sp>
          <p:sp>
            <p:nvSpPr>
              <p:cNvPr id="254" name="Google Shape;254;p24"/>
              <p:cNvSpPr txBox="1"/>
              <p:nvPr/>
            </p:nvSpPr>
            <p:spPr>
              <a:xfrm>
                <a:off x="1481969" y="1320147"/>
                <a:ext cx="2665200" cy="15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6200" lIns="76200" spcFirstLastPara="1" rIns="76200" wrap="square" tIns="76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rPr lang="ko-KR" sz="2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메인 씬</a:t>
                </a:r>
                <a:endParaRPr/>
              </a:p>
            </p:txBody>
          </p:sp>
        </p:grpSp>
        <p:grpSp>
          <p:nvGrpSpPr>
            <p:cNvPr id="255" name="Google Shape;255;p24"/>
            <p:cNvGrpSpPr/>
            <p:nvPr/>
          </p:nvGrpSpPr>
          <p:grpSpPr>
            <a:xfrm>
              <a:off x="3987413" y="4033133"/>
              <a:ext cx="1723461" cy="705100"/>
              <a:chOff x="1433424" y="1271602"/>
              <a:chExt cx="2762400" cy="1657500"/>
            </a:xfrm>
          </p:grpSpPr>
          <p:sp>
            <p:nvSpPr>
              <p:cNvPr id="256" name="Google Shape;256;p24"/>
              <p:cNvSpPr/>
              <p:nvPr/>
            </p:nvSpPr>
            <p:spPr>
              <a:xfrm>
                <a:off x="1433424" y="1271602"/>
                <a:ext cx="2762400" cy="1657500"/>
              </a:xfrm>
              <a:prstGeom prst="roundRect">
                <a:avLst>
                  <a:gd fmla="val 10000" name="adj"/>
                </a:avLst>
              </a:prstGeom>
              <a:solidFill>
                <a:srgbClr val="080808"/>
              </a:solidFill>
              <a:ln cap="rnd" cmpd="sng" w="158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endParaRPr>
              </a:p>
            </p:txBody>
          </p:sp>
          <p:sp>
            <p:nvSpPr>
              <p:cNvPr id="257" name="Google Shape;257;p24"/>
              <p:cNvSpPr txBox="1"/>
              <p:nvPr/>
            </p:nvSpPr>
            <p:spPr>
              <a:xfrm>
                <a:off x="1481969" y="1320147"/>
                <a:ext cx="2665200" cy="15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6200" lIns="76200" spcFirstLastPara="1" rIns="76200" wrap="square" tIns="76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rPr lang="ko-KR" sz="2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레벨 선택 씬</a:t>
                </a:r>
                <a:endParaRPr/>
              </a:p>
            </p:txBody>
          </p:sp>
        </p:grpSp>
        <p:grpSp>
          <p:nvGrpSpPr>
            <p:cNvPr id="258" name="Google Shape;258;p24"/>
            <p:cNvGrpSpPr/>
            <p:nvPr/>
          </p:nvGrpSpPr>
          <p:grpSpPr>
            <a:xfrm>
              <a:off x="7798964" y="2363920"/>
              <a:ext cx="2532292" cy="645099"/>
              <a:chOff x="1433424" y="1271602"/>
              <a:chExt cx="2762400" cy="1657500"/>
            </a:xfrm>
          </p:grpSpPr>
          <p:sp>
            <p:nvSpPr>
              <p:cNvPr id="259" name="Google Shape;259;p24"/>
              <p:cNvSpPr/>
              <p:nvPr/>
            </p:nvSpPr>
            <p:spPr>
              <a:xfrm>
                <a:off x="1433424" y="1271602"/>
                <a:ext cx="2762400" cy="1657500"/>
              </a:xfrm>
              <a:prstGeom prst="roundRect">
                <a:avLst>
                  <a:gd fmla="val 10000" name="adj"/>
                </a:avLst>
              </a:prstGeom>
              <a:solidFill>
                <a:srgbClr val="080808"/>
              </a:solidFill>
              <a:ln cap="rnd" cmpd="sng" w="158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endParaRPr>
              </a:p>
            </p:txBody>
          </p:sp>
          <p:sp>
            <p:nvSpPr>
              <p:cNvPr id="260" name="Google Shape;260;p24"/>
              <p:cNvSpPr txBox="1"/>
              <p:nvPr/>
            </p:nvSpPr>
            <p:spPr>
              <a:xfrm>
                <a:off x="1481969" y="1320147"/>
                <a:ext cx="2665200" cy="15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6200" lIns="76200" spcFirstLastPara="1" rIns="76200" wrap="square" tIns="76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rPr lang="ko-KR" sz="2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팀원1 플레이 씬</a:t>
                </a: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1" name="Google Shape;261;p24"/>
            <p:cNvSpPr/>
            <p:nvPr/>
          </p:nvSpPr>
          <p:spPr>
            <a:xfrm>
              <a:off x="3604246" y="4114608"/>
              <a:ext cx="352800" cy="501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rnd" cmpd="sng" w="15875">
              <a:solidFill>
                <a:srgbClr val="4F1D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5963218" y="4164188"/>
              <a:ext cx="1034700" cy="405600"/>
            </a:xfrm>
            <a:prstGeom prst="roundRect">
              <a:avLst>
                <a:gd fmla="val 10000" name="adj"/>
              </a:avLst>
            </a:prstGeom>
            <a:solidFill>
              <a:srgbClr val="08080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로딩 씬</a:t>
              </a:r>
              <a:endParaRPr/>
            </a:p>
          </p:txBody>
        </p:sp>
        <p:grpSp>
          <p:nvGrpSpPr>
            <p:cNvPr id="263" name="Google Shape;263;p24"/>
            <p:cNvGrpSpPr/>
            <p:nvPr/>
          </p:nvGrpSpPr>
          <p:grpSpPr>
            <a:xfrm>
              <a:off x="7798963" y="3156491"/>
              <a:ext cx="2532292" cy="645099"/>
              <a:chOff x="1433424" y="1271602"/>
              <a:chExt cx="2762400" cy="1657500"/>
            </a:xfrm>
          </p:grpSpPr>
          <p:sp>
            <p:nvSpPr>
              <p:cNvPr id="264" name="Google Shape;264;p24"/>
              <p:cNvSpPr/>
              <p:nvPr/>
            </p:nvSpPr>
            <p:spPr>
              <a:xfrm>
                <a:off x="1433424" y="1271602"/>
                <a:ext cx="2762400" cy="1657500"/>
              </a:xfrm>
              <a:prstGeom prst="roundRect">
                <a:avLst>
                  <a:gd fmla="val 10000" name="adj"/>
                </a:avLst>
              </a:prstGeom>
              <a:solidFill>
                <a:srgbClr val="080808"/>
              </a:solidFill>
              <a:ln cap="rnd" cmpd="sng" w="158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endParaRPr>
              </a:p>
            </p:txBody>
          </p:sp>
          <p:sp>
            <p:nvSpPr>
              <p:cNvPr id="265" name="Google Shape;265;p24"/>
              <p:cNvSpPr txBox="1"/>
              <p:nvPr/>
            </p:nvSpPr>
            <p:spPr>
              <a:xfrm>
                <a:off x="1481969" y="1320147"/>
                <a:ext cx="2665200" cy="15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6200" lIns="76200" spcFirstLastPara="1" rIns="76200" wrap="square" tIns="76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rPr lang="ko-KR" sz="2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팀원2 플레이 씬</a:t>
                </a: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" name="Google Shape;266;p24"/>
            <p:cNvGrpSpPr/>
            <p:nvPr/>
          </p:nvGrpSpPr>
          <p:grpSpPr>
            <a:xfrm>
              <a:off x="7843465" y="3967563"/>
              <a:ext cx="2532292" cy="645099"/>
              <a:chOff x="1433424" y="1271602"/>
              <a:chExt cx="2762400" cy="1657500"/>
            </a:xfrm>
          </p:grpSpPr>
          <p:sp>
            <p:nvSpPr>
              <p:cNvPr id="267" name="Google Shape;267;p24"/>
              <p:cNvSpPr/>
              <p:nvPr/>
            </p:nvSpPr>
            <p:spPr>
              <a:xfrm>
                <a:off x="1433424" y="1271602"/>
                <a:ext cx="2762400" cy="1657500"/>
              </a:xfrm>
              <a:prstGeom prst="roundRect">
                <a:avLst>
                  <a:gd fmla="val 10000" name="adj"/>
                </a:avLst>
              </a:prstGeom>
              <a:solidFill>
                <a:srgbClr val="080808"/>
              </a:solidFill>
              <a:ln cap="rnd" cmpd="sng" w="158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endParaRPr>
              </a:p>
            </p:txBody>
          </p:sp>
          <p:sp>
            <p:nvSpPr>
              <p:cNvPr id="268" name="Google Shape;268;p24"/>
              <p:cNvSpPr txBox="1"/>
              <p:nvPr/>
            </p:nvSpPr>
            <p:spPr>
              <a:xfrm>
                <a:off x="1481969" y="1320147"/>
                <a:ext cx="2665200" cy="15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6200" lIns="76200" spcFirstLastPara="1" rIns="76200" wrap="square" tIns="76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rPr lang="ko-KR" sz="2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팀원3 플레이 씬</a:t>
                </a: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24"/>
            <p:cNvGrpSpPr/>
            <p:nvPr/>
          </p:nvGrpSpPr>
          <p:grpSpPr>
            <a:xfrm>
              <a:off x="7851186" y="4738376"/>
              <a:ext cx="2532292" cy="645099"/>
              <a:chOff x="1433424" y="1271602"/>
              <a:chExt cx="2762400" cy="1657500"/>
            </a:xfrm>
          </p:grpSpPr>
          <p:sp>
            <p:nvSpPr>
              <p:cNvPr id="270" name="Google Shape;270;p24"/>
              <p:cNvSpPr/>
              <p:nvPr/>
            </p:nvSpPr>
            <p:spPr>
              <a:xfrm>
                <a:off x="1433424" y="1271602"/>
                <a:ext cx="2762400" cy="1657500"/>
              </a:xfrm>
              <a:prstGeom prst="roundRect">
                <a:avLst>
                  <a:gd fmla="val 10000" name="adj"/>
                </a:avLst>
              </a:prstGeom>
              <a:solidFill>
                <a:srgbClr val="080808"/>
              </a:solidFill>
              <a:ln cap="rnd" cmpd="sng" w="158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endParaRPr>
              </a:p>
            </p:txBody>
          </p:sp>
          <p:sp>
            <p:nvSpPr>
              <p:cNvPr id="271" name="Google Shape;271;p24"/>
              <p:cNvSpPr txBox="1"/>
              <p:nvPr/>
            </p:nvSpPr>
            <p:spPr>
              <a:xfrm>
                <a:off x="1481969" y="1320147"/>
                <a:ext cx="2665200" cy="15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6200" lIns="76200" spcFirstLastPara="1" rIns="76200" wrap="square" tIns="76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rPr lang="ko-KR" sz="2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팀원4 플레이 씬</a:t>
                </a: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24"/>
            <p:cNvGrpSpPr/>
            <p:nvPr/>
          </p:nvGrpSpPr>
          <p:grpSpPr>
            <a:xfrm>
              <a:off x="7834349" y="5498499"/>
              <a:ext cx="2532292" cy="645099"/>
              <a:chOff x="1433424" y="1271602"/>
              <a:chExt cx="2762400" cy="1657500"/>
            </a:xfrm>
          </p:grpSpPr>
          <p:sp>
            <p:nvSpPr>
              <p:cNvPr id="273" name="Google Shape;273;p24"/>
              <p:cNvSpPr/>
              <p:nvPr/>
            </p:nvSpPr>
            <p:spPr>
              <a:xfrm>
                <a:off x="1433424" y="1271602"/>
                <a:ext cx="2762400" cy="1657500"/>
              </a:xfrm>
              <a:prstGeom prst="roundRect">
                <a:avLst>
                  <a:gd fmla="val 10000" name="adj"/>
                </a:avLst>
              </a:prstGeom>
              <a:solidFill>
                <a:srgbClr val="080808"/>
              </a:solidFill>
              <a:ln cap="rnd" cmpd="sng" w="158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endParaRPr>
              </a:p>
            </p:txBody>
          </p:sp>
          <p:sp>
            <p:nvSpPr>
              <p:cNvPr id="274" name="Google Shape;274;p24"/>
              <p:cNvSpPr txBox="1"/>
              <p:nvPr/>
            </p:nvSpPr>
            <p:spPr>
              <a:xfrm>
                <a:off x="1481969" y="1320147"/>
                <a:ext cx="2665200" cy="15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6200" lIns="76200" spcFirstLastPara="1" rIns="76200" wrap="square" tIns="76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rPr lang="ko-KR" sz="2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팀원5 플레이 씬</a:t>
                </a: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75" name="Google Shape;275;p24"/>
            <p:cNvCxnSpPr/>
            <p:nvPr/>
          </p:nvCxnSpPr>
          <p:spPr>
            <a:xfrm flipH="1" rot="10800000">
              <a:off x="7114451" y="2822493"/>
              <a:ext cx="561900" cy="13017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6" name="Google Shape;276;p24"/>
            <p:cNvCxnSpPr/>
            <p:nvPr/>
          </p:nvCxnSpPr>
          <p:spPr>
            <a:xfrm flipH="1" rot="10800000">
              <a:off x="7135597" y="3773286"/>
              <a:ext cx="570000" cy="4773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7" name="Google Shape;277;p24"/>
            <p:cNvCxnSpPr/>
            <p:nvPr/>
          </p:nvCxnSpPr>
          <p:spPr>
            <a:xfrm>
              <a:off x="7157424" y="4357886"/>
              <a:ext cx="6417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8" name="Google Shape;278;p24"/>
            <p:cNvCxnSpPr/>
            <p:nvPr/>
          </p:nvCxnSpPr>
          <p:spPr>
            <a:xfrm>
              <a:off x="7158785" y="4567494"/>
              <a:ext cx="517500" cy="49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9" name="Google Shape;279;p24"/>
            <p:cNvCxnSpPr/>
            <p:nvPr/>
          </p:nvCxnSpPr>
          <p:spPr>
            <a:xfrm>
              <a:off x="7085141" y="4738332"/>
              <a:ext cx="566700" cy="12219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919120" y="615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구현 - 주요 기능</a:t>
            </a:r>
            <a:endParaRPr/>
          </a:p>
        </p:txBody>
      </p:sp>
      <p:sp>
        <p:nvSpPr>
          <p:cNvPr id="285" name="Google Shape;285;p25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레이어 기반 충돌 검사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유니티 엔진에서 Collision을 엔진에서 필터링을 해주는 기능이 있다.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371" y="2700475"/>
            <a:ext cx="4203400" cy="277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919120" y="615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구현 - 주요 기능</a:t>
            </a:r>
            <a:endParaRPr/>
          </a:p>
        </p:txBody>
      </p:sp>
      <p:sp>
        <p:nvSpPr>
          <p:cNvPr id="292" name="Google Shape;292;p26"/>
          <p:cNvSpPr txBox="1"/>
          <p:nvPr>
            <p:ph idx="1" type="body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충돌기능 통합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650" y="2456845"/>
            <a:ext cx="3946574" cy="10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525" y="2282925"/>
            <a:ext cx="5088751" cy="39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 txBox="1"/>
          <p:nvPr/>
        </p:nvSpPr>
        <p:spPr>
          <a:xfrm>
            <a:off x="1397950" y="3991200"/>
            <a:ext cx="34443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2"/>
                </a:solidFill>
              </a:rPr>
              <a:t>벽돌게임 특성 상 여러상황의 충돌이 발생할 것으로 예측, 비슷한 코드/행위가 반복 될 것으로 보여, 충돌기능을 하나의 클래스로 통합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2"/>
                </a:solidFill>
              </a:rPr>
              <a:t>그리고 그 기능을 scriptableObject를 활용하여 레고 조립하듯 기능을 추가할 수 있게 제작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구현 - 주요 기능</a:t>
            </a:r>
            <a:endParaRPr/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lang="ko-KR"/>
              <a:t>Scriptable Object</a:t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500" y="2228275"/>
            <a:ext cx="32956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038" y="3204650"/>
            <a:ext cx="359092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913" y="2228263"/>
            <a:ext cx="355282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슬레이트">
  <a:themeElements>
    <a:clrScheme name="슬레이트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